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0" r:id="rId4"/>
    <p:sldId id="261" r:id="rId5"/>
    <p:sldId id="259" r:id="rId6"/>
    <p:sldId id="262" r:id="rId7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120" d="100"/>
          <a:sy n="120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995CB10-D71D-6A8F-8313-E426E626EA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2685ABB7-04ED-DE87-FAC6-F8495B5CAB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8040D93D-9FED-4AE0-91B8-4C76144D7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2657-111C-CE45-A636-203E6F82506C}" type="datetimeFigureOut">
              <a:rPr lang="nb-NO" smtClean="0"/>
              <a:t>17.02.2026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6423E75F-59E4-68FE-B3C6-19C43229B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CBDE2313-0888-EA7C-BB54-5677D4C0B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48F6B-5EAA-2F44-AE7B-7A2B28E7F42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08283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E0D44D4-1055-A112-A616-E8623AD61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65E51300-6890-0615-E8EC-E0049E198E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64FADF0E-7475-452B-3E49-2E3D6927C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2657-111C-CE45-A636-203E6F82506C}" type="datetimeFigureOut">
              <a:rPr lang="nb-NO" smtClean="0"/>
              <a:t>17.02.2026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9E41349F-0FEE-2AF7-6FF3-060DBE553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1E10CEE7-5D14-605F-9755-C422C5ACC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48F6B-5EAA-2F44-AE7B-7A2B28E7F42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89994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128F80C9-9D1F-74BB-E036-32C1B42D54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2D2EF994-3953-186D-8076-17B176DB9C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EDC84631-4B7B-BCF1-267F-3EBA58CDD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2657-111C-CE45-A636-203E6F82506C}" type="datetimeFigureOut">
              <a:rPr lang="nb-NO" smtClean="0"/>
              <a:t>17.02.2026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5CB23BFA-BDF8-D9CA-F13E-712D70B1B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B021AB8C-B903-7FB3-8EEA-F5367F1A8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48F6B-5EAA-2F44-AE7B-7A2B28E7F42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76234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6541BF2-38D5-5488-1586-467EF8ECC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F2CF637-4DCD-1CE2-CE15-BC1231C00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861CF183-1580-19AB-7BEC-8C48A8B8A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2657-111C-CE45-A636-203E6F82506C}" type="datetimeFigureOut">
              <a:rPr lang="nb-NO" smtClean="0"/>
              <a:t>17.02.2026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0420F12C-5F1D-5F83-A8FE-2DC70C422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AF977773-5A60-01FF-A193-29E02BEC0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48F6B-5EAA-2F44-AE7B-7A2B28E7F42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85161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EF8CEC5-D54F-F079-10ED-A4D55F0F4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C8989EA8-A722-F1EC-61EE-615E492F60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31BA0D0B-A23C-BBA7-803C-36E52375F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2657-111C-CE45-A636-203E6F82506C}" type="datetimeFigureOut">
              <a:rPr lang="nb-NO" smtClean="0"/>
              <a:t>17.02.2026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30192165-EFD3-82AC-1A80-588DFE383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A6CCCE20-C9A2-F4BE-0CF1-18EF03044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48F6B-5EAA-2F44-AE7B-7A2B28E7F42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79624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C248D4A-20FA-5509-8CC4-FA22E4A39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E8AD7BF-CC98-4F88-C592-09277E4E0A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B19DE42F-C158-CC8D-BD20-3CCC2F9A13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B16D4824-4D5F-CEFE-9B74-5A6424D24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2657-111C-CE45-A636-203E6F82506C}" type="datetimeFigureOut">
              <a:rPr lang="nb-NO" smtClean="0"/>
              <a:t>17.02.2026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1EAAEB9F-B2F4-5C0B-2680-DE7F715A2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ECBBAF17-DDEF-E1A1-93F5-64379F16D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48F6B-5EAA-2F44-AE7B-7A2B28E7F42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88701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F271094-2039-CFBC-6B8F-3C9B9963D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8676AF50-80B4-95B7-E59B-9EDDFFB7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85A083D3-32C0-0BEC-253E-8813F44F83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93FAF866-8730-6F53-1A92-38FEFC4060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5C44B6D2-8C41-3064-36B3-B45647CF13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FF680BCC-A8B2-53E4-6A29-93CEC808F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2657-111C-CE45-A636-203E6F82506C}" type="datetimeFigureOut">
              <a:rPr lang="nb-NO" smtClean="0"/>
              <a:t>17.02.2026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90DE0651-D7C5-4D32-2899-25F28AD2F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408AFD1D-894D-F7E2-FF5A-B4E6DEF66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48F6B-5EAA-2F44-AE7B-7A2B28E7F42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22245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FE1E3CA-1CB0-2631-E8FC-BECE8318B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B7071451-8D60-1B3F-178E-76EC9DE2A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2657-111C-CE45-A636-203E6F82506C}" type="datetimeFigureOut">
              <a:rPr lang="nb-NO" smtClean="0"/>
              <a:t>17.02.2026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065A57EE-FD47-E930-600B-85E18E092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2F22AE66-F123-F1DF-D85C-A3E5FEA30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48F6B-5EAA-2F44-AE7B-7A2B28E7F42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78445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B2A95180-FEA1-D83E-D925-DD1C6848F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2657-111C-CE45-A636-203E6F82506C}" type="datetimeFigureOut">
              <a:rPr lang="nb-NO" smtClean="0"/>
              <a:t>17.02.2026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4E7BDCFF-7C80-339B-8A6B-806C3C6AB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1A0D5DAA-E7C5-12C0-205F-B73965D5F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48F6B-5EAA-2F44-AE7B-7A2B28E7F42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69255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4A7D619-5DF8-85DA-2BFA-A34A648A6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50F244CB-0C39-A92E-3B7A-2405602AE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6211B4DC-CFDE-CAD7-E758-E530BA9FF9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1D768905-5153-F9BF-C8A8-54E4D5160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2657-111C-CE45-A636-203E6F82506C}" type="datetimeFigureOut">
              <a:rPr lang="nb-NO" smtClean="0"/>
              <a:t>17.02.2026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E9911AC5-B866-2A8E-7B62-E5E1CB2C6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425EB13C-5212-CB15-2271-DAEB13F02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48F6B-5EAA-2F44-AE7B-7A2B28E7F42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77510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6934A19-B1A7-99F1-803E-769C65E3F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0B7ECAE2-E370-E92E-0042-727D48B0F0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B1E2BA62-CF4A-8BB4-B916-FD33BFF7E9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674EDEA5-A7E7-4D63-D47A-B6957191D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2657-111C-CE45-A636-203E6F82506C}" type="datetimeFigureOut">
              <a:rPr lang="nb-NO" smtClean="0"/>
              <a:t>17.02.2026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BAD188CB-7BF0-1604-A31E-209DC3B79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6096ECCD-F8E2-E268-4563-9677E3E20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48F6B-5EAA-2F44-AE7B-7A2B28E7F42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18635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41963F8B-198A-A5B7-DC51-B86350806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EF8BA627-B119-6AB5-AE6B-9F64214FA5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19E9C533-BFB6-5D5D-B487-701DABAE27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C12657-111C-CE45-A636-203E6F82506C}" type="datetimeFigureOut">
              <a:rPr lang="nb-NO" smtClean="0"/>
              <a:t>17.02.2026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1433A1E8-D91C-BF6B-786D-301540B5F7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8CBD1D04-0375-5417-9EC5-BDC35AC64F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648F6B-5EAA-2F44-AE7B-7A2B28E7F42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87686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D56DAF1-E5D9-9C56-D466-D04A929344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14855"/>
            <a:ext cx="9144000" cy="786703"/>
          </a:xfrm>
        </p:spPr>
        <p:txBody>
          <a:bodyPr>
            <a:normAutofit/>
          </a:bodyPr>
          <a:lstStyle/>
          <a:p>
            <a:r>
              <a:rPr lang="nb-NO" sz="3600" dirty="0"/>
              <a:t>FYS9429 Project </a:t>
            </a:r>
            <a:r>
              <a:rPr lang="nb-NO" sz="3600" dirty="0" err="1"/>
              <a:t>Ideas</a:t>
            </a:r>
            <a:endParaRPr lang="nb-NO" sz="3600" dirty="0"/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8C651947-1332-02BE-FF31-808C46EEFD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760282"/>
            <a:ext cx="9144000" cy="571363"/>
          </a:xfrm>
        </p:spPr>
        <p:txBody>
          <a:bodyPr>
            <a:normAutofit/>
          </a:bodyPr>
          <a:lstStyle/>
          <a:p>
            <a:r>
              <a:rPr lang="nb-NO" sz="1800" dirty="0"/>
              <a:t>Alessio </a:t>
            </a:r>
            <a:r>
              <a:rPr lang="nb-NO" sz="1800" dirty="0" err="1"/>
              <a:t>Nespoli</a:t>
            </a:r>
            <a:r>
              <a:rPr lang="nb-NO" sz="1800"/>
              <a:t>, Vegard </a:t>
            </a:r>
            <a:r>
              <a:rPr lang="nb-NO" sz="1800" dirty="0"/>
              <a:t>Broen, and Anna Hjertvik Aasen</a:t>
            </a:r>
          </a:p>
        </p:txBody>
      </p:sp>
      <p:pic>
        <p:nvPicPr>
          <p:cNvPr id="5" name="Bilde 4" descr="Et bilde som inneholder Fargerikt, grønn, skjermbilde, Grafikk&#10;&#10;KI-generert innhold kan være feil.">
            <a:extLst>
              <a:ext uri="{FF2B5EF4-FFF2-40B4-BE49-F238E27FC236}">
                <a16:creationId xmlns:a16="http://schemas.microsoft.com/office/drawing/2014/main" id="{8F28F8A1-7342-1B2A-AF06-9404981E07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6145" b="11672"/>
          <a:stretch>
            <a:fillRect/>
          </a:stretch>
        </p:blipFill>
        <p:spPr>
          <a:xfrm>
            <a:off x="20" y="10"/>
            <a:ext cx="12191980" cy="4605671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B7FB62D-DD5B-C587-F53F-679128D41B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439" y="4525778"/>
            <a:ext cx="12207200" cy="123363"/>
            <a:chOff x="-5025" y="6737718"/>
            <a:chExt cx="12207200" cy="1233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474BA53-241B-ACB6-E742-B074F40EB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797B091-2608-7480-FE24-507CC5333A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40013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9CF56437-30C0-2CD3-9992-731C8CA1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nb-NO" sz="3700" b="1"/>
              <a:t>Project idea 1: Brain Vessel Plaque Prediction</a:t>
            </a:r>
            <a:endParaRPr lang="nb-NO" sz="370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CD1547D8-F015-0E0D-C3EA-86D43410B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nb-NO" sz="1700" b="1" dirty="0" err="1"/>
              <a:t>Objective</a:t>
            </a:r>
            <a:r>
              <a:rPr lang="nb-NO" sz="1700" b="1" dirty="0"/>
              <a:t>:</a:t>
            </a:r>
            <a:r>
              <a:rPr lang="nb-NO" sz="1700" dirty="0"/>
              <a:t> </a:t>
            </a:r>
            <a:r>
              <a:rPr lang="nb-NO" sz="1700" dirty="0" err="1"/>
              <a:t>Predict</a:t>
            </a:r>
            <a:r>
              <a:rPr lang="nb-NO" sz="1700" dirty="0"/>
              <a:t> </a:t>
            </a:r>
            <a:r>
              <a:rPr lang="nb-NO" sz="1700" dirty="0" err="1"/>
              <a:t>plaque</a:t>
            </a:r>
            <a:r>
              <a:rPr lang="nb-NO" sz="1700" dirty="0"/>
              <a:t> </a:t>
            </a:r>
            <a:r>
              <a:rPr lang="nb-NO" sz="1700" dirty="0" err="1"/>
              <a:t>formation</a:t>
            </a:r>
            <a:r>
              <a:rPr lang="nb-NO" sz="1700" dirty="0"/>
              <a:t> in </a:t>
            </a:r>
            <a:r>
              <a:rPr lang="nb-NO" sz="1700" dirty="0" err="1"/>
              <a:t>brain</a:t>
            </a:r>
            <a:r>
              <a:rPr lang="nb-NO" sz="1700" dirty="0"/>
              <a:t> </a:t>
            </a:r>
            <a:r>
              <a:rPr lang="nb-NO" sz="1700" dirty="0" err="1"/>
              <a:t>vessels</a:t>
            </a:r>
            <a:r>
              <a:rPr lang="nb-NO" sz="1700" dirty="0"/>
              <a:t> </a:t>
            </a:r>
            <a:r>
              <a:rPr lang="nb-NO" sz="1700" dirty="0" err="1"/>
              <a:t>using</a:t>
            </a:r>
            <a:r>
              <a:rPr lang="nb-NO" sz="1700" dirty="0"/>
              <a:t> longitudinal data from </a:t>
            </a:r>
            <a:r>
              <a:rPr lang="nb-NO" sz="1700" dirty="0" err="1"/>
              <a:t>Alzheimer’s</a:t>
            </a:r>
            <a:r>
              <a:rPr lang="nb-NO" sz="1700" dirty="0"/>
              <a:t> </a:t>
            </a:r>
            <a:r>
              <a:rPr lang="nb-NO" sz="1700" dirty="0" err="1"/>
              <a:t>mice</a:t>
            </a:r>
            <a:r>
              <a:rPr lang="nb-NO" sz="1700" dirty="0"/>
              <a:t>.</a:t>
            </a:r>
          </a:p>
          <a:p>
            <a:r>
              <a:rPr lang="nb-NO" sz="1700" b="1" dirty="0" err="1"/>
              <a:t>Rationale</a:t>
            </a:r>
            <a:r>
              <a:rPr lang="nb-NO" sz="1700" b="1" dirty="0"/>
              <a:t>:</a:t>
            </a:r>
            <a:endParaRPr lang="nb-NO" sz="1700" dirty="0"/>
          </a:p>
          <a:p>
            <a:pPr lvl="1"/>
            <a:r>
              <a:rPr lang="nb-NO" sz="1700" dirty="0" err="1"/>
              <a:t>Plaques</a:t>
            </a:r>
            <a:r>
              <a:rPr lang="nb-NO" sz="1700" dirty="0"/>
              <a:t> </a:t>
            </a:r>
            <a:r>
              <a:rPr lang="nb-NO" sz="1700" dirty="0" err="1"/>
              <a:t>develop</a:t>
            </a:r>
            <a:r>
              <a:rPr lang="nb-NO" sz="1700" dirty="0"/>
              <a:t> </a:t>
            </a:r>
            <a:r>
              <a:rPr lang="nb-NO" sz="1700" dirty="0" err="1"/>
              <a:t>around</a:t>
            </a:r>
            <a:r>
              <a:rPr lang="nb-NO" sz="1700" dirty="0"/>
              <a:t> </a:t>
            </a:r>
            <a:r>
              <a:rPr lang="nb-NO" sz="1700" dirty="0" err="1"/>
              <a:t>blood</a:t>
            </a:r>
            <a:r>
              <a:rPr lang="nb-NO" sz="1700" dirty="0"/>
              <a:t> </a:t>
            </a:r>
            <a:r>
              <a:rPr lang="nb-NO" sz="1700" dirty="0" err="1"/>
              <a:t>vessels</a:t>
            </a:r>
            <a:r>
              <a:rPr lang="nb-NO" sz="1700" dirty="0"/>
              <a:t> in Alzheimer </a:t>
            </a:r>
            <a:r>
              <a:rPr lang="nb-NO" sz="1700" dirty="0" err="1"/>
              <a:t>mice</a:t>
            </a:r>
            <a:r>
              <a:rPr lang="nb-NO" sz="1700" dirty="0"/>
              <a:t>, </a:t>
            </a:r>
            <a:r>
              <a:rPr lang="nb-NO" sz="1700" dirty="0" err="1"/>
              <a:t>restricting</a:t>
            </a:r>
            <a:r>
              <a:rPr lang="nb-NO" sz="1700" dirty="0"/>
              <a:t> </a:t>
            </a:r>
            <a:r>
              <a:rPr lang="nb-NO" sz="1700" dirty="0" err="1"/>
              <a:t>their</a:t>
            </a:r>
            <a:r>
              <a:rPr lang="nb-NO" sz="1700" dirty="0"/>
              <a:t> </a:t>
            </a:r>
            <a:r>
              <a:rPr lang="nb-NO" sz="1700" dirty="0" err="1"/>
              <a:t>movement</a:t>
            </a:r>
            <a:r>
              <a:rPr lang="nb-NO" sz="1700" dirty="0"/>
              <a:t>.</a:t>
            </a:r>
          </a:p>
          <a:p>
            <a:pPr lvl="1"/>
            <a:r>
              <a:rPr lang="nb-NO" sz="1700" dirty="0" err="1"/>
              <a:t>Early</a:t>
            </a:r>
            <a:r>
              <a:rPr lang="nb-NO" sz="1700" dirty="0"/>
              <a:t> </a:t>
            </a:r>
            <a:r>
              <a:rPr lang="nb-NO" sz="1700" dirty="0" err="1"/>
              <a:t>vessel</a:t>
            </a:r>
            <a:r>
              <a:rPr lang="nb-NO" sz="1700" dirty="0"/>
              <a:t> </a:t>
            </a:r>
            <a:r>
              <a:rPr lang="nb-NO" sz="1700" dirty="0" err="1"/>
              <a:t>dynamics</a:t>
            </a:r>
            <a:r>
              <a:rPr lang="nb-NO" sz="1700" dirty="0"/>
              <a:t> </a:t>
            </a:r>
            <a:r>
              <a:rPr lang="nb-NO" sz="1700" dirty="0" err="1"/>
              <a:t>may</a:t>
            </a:r>
            <a:r>
              <a:rPr lang="nb-NO" sz="1700" dirty="0"/>
              <a:t> </a:t>
            </a:r>
            <a:r>
              <a:rPr lang="nb-NO" sz="1700" dirty="0" err="1"/>
              <a:t>contain</a:t>
            </a:r>
            <a:r>
              <a:rPr lang="nb-NO" sz="1700" dirty="0"/>
              <a:t> </a:t>
            </a:r>
            <a:r>
              <a:rPr lang="nb-NO" sz="1700" dirty="0" err="1"/>
              <a:t>predictive</a:t>
            </a:r>
            <a:r>
              <a:rPr lang="nb-NO" sz="1700" dirty="0"/>
              <a:t> signals </a:t>
            </a:r>
            <a:r>
              <a:rPr lang="nb-NO" sz="1700" dirty="0" err="1"/>
              <a:t>about</a:t>
            </a:r>
            <a:r>
              <a:rPr lang="nb-NO" sz="1700" dirty="0"/>
              <a:t> </a:t>
            </a:r>
            <a:r>
              <a:rPr lang="nb-NO" sz="1700" dirty="0" err="1"/>
              <a:t>where</a:t>
            </a:r>
            <a:r>
              <a:rPr lang="nb-NO" sz="1700" dirty="0"/>
              <a:t> </a:t>
            </a:r>
            <a:r>
              <a:rPr lang="nb-NO" sz="1700" dirty="0" err="1"/>
              <a:t>plaques</a:t>
            </a:r>
            <a:r>
              <a:rPr lang="nb-NO" sz="1700" dirty="0"/>
              <a:t> </a:t>
            </a:r>
            <a:r>
              <a:rPr lang="nb-NO" sz="1700" dirty="0" err="1"/>
              <a:t>will</a:t>
            </a:r>
            <a:r>
              <a:rPr lang="nb-NO" sz="1700" dirty="0"/>
              <a:t> form.</a:t>
            </a:r>
          </a:p>
          <a:p>
            <a:pPr lvl="1"/>
            <a:r>
              <a:rPr lang="nb-NO" sz="1700" dirty="0" err="1"/>
              <a:t>Understanding</a:t>
            </a:r>
            <a:r>
              <a:rPr lang="nb-NO" sz="1700" dirty="0"/>
              <a:t> </a:t>
            </a:r>
            <a:r>
              <a:rPr lang="nb-NO" sz="1700" dirty="0" err="1"/>
              <a:t>these</a:t>
            </a:r>
            <a:r>
              <a:rPr lang="nb-NO" sz="1700" dirty="0"/>
              <a:t> </a:t>
            </a:r>
            <a:r>
              <a:rPr lang="nb-NO" sz="1700" dirty="0" err="1"/>
              <a:t>patterns</a:t>
            </a:r>
            <a:r>
              <a:rPr lang="nb-NO" sz="1700" dirty="0"/>
              <a:t> </a:t>
            </a:r>
            <a:r>
              <a:rPr lang="nb-NO" sz="1700" dirty="0" err="1"/>
              <a:t>could</a:t>
            </a:r>
            <a:r>
              <a:rPr lang="nb-NO" sz="1700" dirty="0"/>
              <a:t> </a:t>
            </a:r>
            <a:r>
              <a:rPr lang="nb-NO" sz="1700" dirty="0" err="1"/>
              <a:t>help</a:t>
            </a:r>
            <a:r>
              <a:rPr lang="nb-NO" sz="1700" dirty="0"/>
              <a:t> </a:t>
            </a:r>
            <a:r>
              <a:rPr lang="nb-NO" sz="1700" dirty="0" err="1"/>
              <a:t>identify</a:t>
            </a:r>
            <a:r>
              <a:rPr lang="nb-NO" sz="1700" dirty="0"/>
              <a:t> at-risk </a:t>
            </a:r>
            <a:r>
              <a:rPr lang="nb-NO" sz="1700" dirty="0" err="1"/>
              <a:t>vessels</a:t>
            </a:r>
            <a:r>
              <a:rPr lang="nb-NO" sz="1700" dirty="0"/>
              <a:t> </a:t>
            </a:r>
            <a:r>
              <a:rPr lang="nb-NO" sz="1700" dirty="0" err="1"/>
              <a:t>before</a:t>
            </a:r>
            <a:r>
              <a:rPr lang="nb-NO" sz="1700" dirty="0"/>
              <a:t> </a:t>
            </a:r>
            <a:r>
              <a:rPr lang="nb-NO" sz="1700" dirty="0" err="1"/>
              <a:t>plaques</a:t>
            </a:r>
            <a:r>
              <a:rPr lang="nb-NO" sz="1700" dirty="0"/>
              <a:t> </a:t>
            </a:r>
            <a:r>
              <a:rPr lang="nb-NO" sz="1700" dirty="0" err="1"/>
              <a:t>appear</a:t>
            </a:r>
            <a:r>
              <a:rPr lang="nb-NO" sz="1700" dirty="0"/>
              <a:t>.</a:t>
            </a:r>
          </a:p>
        </p:txBody>
      </p:sp>
      <p:pic>
        <p:nvPicPr>
          <p:cNvPr id="1026" name="Picture 2" descr="Study says Alzheimer’s plaques can also affect the brain’s blood vessels">
            <a:extLst>
              <a:ext uri="{FF2B5EF4-FFF2-40B4-BE49-F238E27FC236}">
                <a16:creationId xmlns:a16="http://schemas.microsoft.com/office/drawing/2014/main" id="{B7C0000F-18D0-DABE-EFE6-9926E87F35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1" r="11748"/>
          <a:stretch>
            <a:fillRect/>
          </a:stretch>
        </p:blipFill>
        <p:spPr bwMode="auto">
          <a:xfrm>
            <a:off x="6096000" y="1"/>
            <a:ext cx="6102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kstSylinder 5">
            <a:extLst>
              <a:ext uri="{FF2B5EF4-FFF2-40B4-BE49-F238E27FC236}">
                <a16:creationId xmlns:a16="http://schemas.microsoft.com/office/drawing/2014/main" id="{0265CC44-4270-443E-D8DF-EB06EEF9179C}"/>
              </a:ext>
            </a:extLst>
          </p:cNvPr>
          <p:cNvSpPr txBox="1"/>
          <p:nvPr/>
        </p:nvSpPr>
        <p:spPr>
          <a:xfrm>
            <a:off x="6223584" y="6611778"/>
            <a:ext cx="6269668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sz="1000" dirty="0" err="1">
                <a:solidFill>
                  <a:schemeClr val="bg1"/>
                </a:solidFill>
              </a:rPr>
              <a:t>https</a:t>
            </a:r>
            <a:r>
              <a:rPr lang="nb-NO" sz="1000" dirty="0">
                <a:solidFill>
                  <a:schemeClr val="bg1"/>
                </a:solidFill>
              </a:rPr>
              <a:t>://</a:t>
            </a:r>
            <a:r>
              <a:rPr lang="nb-NO" sz="1000" dirty="0" err="1">
                <a:solidFill>
                  <a:schemeClr val="bg1"/>
                </a:solidFill>
              </a:rPr>
              <a:t>medicalxpress.com</a:t>
            </a:r>
            <a:r>
              <a:rPr lang="nb-NO" sz="1000" dirty="0">
                <a:solidFill>
                  <a:schemeClr val="bg1"/>
                </a:solidFill>
              </a:rPr>
              <a:t>/</a:t>
            </a:r>
            <a:r>
              <a:rPr lang="nb-NO" sz="1000" dirty="0" err="1">
                <a:solidFill>
                  <a:schemeClr val="bg1"/>
                </a:solidFill>
              </a:rPr>
              <a:t>news</a:t>
            </a:r>
            <a:r>
              <a:rPr lang="nb-NO" sz="1000" dirty="0">
                <a:solidFill>
                  <a:schemeClr val="bg1"/>
                </a:solidFill>
              </a:rPr>
              <a:t>/</a:t>
            </a:r>
            <a:r>
              <a:rPr lang="nb-NO" sz="1050" dirty="0">
                <a:solidFill>
                  <a:schemeClr val="bg1"/>
                </a:solidFill>
              </a:rPr>
              <a:t>2015-12-alzheimer-plaques-affect-brain-blood</a:t>
            </a:r>
            <a:r>
              <a:rPr lang="nb-NO" sz="1000" dirty="0">
                <a:solidFill>
                  <a:schemeClr val="bg1"/>
                </a:solidFill>
              </a:rPr>
              <a:t>.html#google_vignette</a:t>
            </a:r>
          </a:p>
        </p:txBody>
      </p:sp>
    </p:spTree>
    <p:extLst>
      <p:ext uri="{BB962C8B-B14F-4D97-AF65-F5344CB8AC3E}">
        <p14:creationId xmlns:p14="http://schemas.microsoft.com/office/powerpoint/2010/main" val="715325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0E40B53-BF26-D747-1DD4-AAF575E21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0994"/>
            <a:ext cx="3687491" cy="2056896"/>
          </a:xfrm>
        </p:spPr>
        <p:txBody>
          <a:bodyPr anchor="t">
            <a:normAutofit/>
          </a:bodyPr>
          <a:lstStyle/>
          <a:p>
            <a:r>
              <a:rPr lang="nb-NO" sz="3200" b="1" dirty="0"/>
              <a:t>Project </a:t>
            </a:r>
            <a:r>
              <a:rPr lang="nb-NO" sz="3200" b="1" dirty="0" err="1"/>
              <a:t>idea</a:t>
            </a:r>
            <a:r>
              <a:rPr lang="nb-NO" sz="3200" b="1" dirty="0"/>
              <a:t> 1: Brain </a:t>
            </a:r>
            <a:r>
              <a:rPr lang="nb-NO" sz="3200" b="1" dirty="0" err="1"/>
              <a:t>Vessel</a:t>
            </a:r>
            <a:r>
              <a:rPr lang="nb-NO" sz="3200" b="1" dirty="0"/>
              <a:t> </a:t>
            </a:r>
            <a:r>
              <a:rPr lang="nb-NO" sz="3200" b="1" dirty="0" err="1"/>
              <a:t>Plaque</a:t>
            </a:r>
            <a:r>
              <a:rPr lang="nb-NO" sz="3200" b="1" dirty="0"/>
              <a:t> </a:t>
            </a:r>
            <a:r>
              <a:rPr lang="nb-NO" sz="3200" b="1" dirty="0" err="1"/>
              <a:t>Prediction</a:t>
            </a:r>
            <a:endParaRPr lang="nb-NO" sz="3200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D7CC91B4-CC53-C621-E85B-83B71DE3E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1546" y="751554"/>
            <a:ext cx="5946040" cy="2770121"/>
          </a:xfrm>
        </p:spPr>
        <p:txBody>
          <a:bodyPr anchor="t">
            <a:noAutofit/>
          </a:bodyPr>
          <a:lstStyle/>
          <a:p>
            <a:r>
              <a:rPr lang="nb-NO" sz="1800" b="1" dirty="0"/>
              <a:t>Input Data:</a:t>
            </a:r>
            <a:endParaRPr lang="nb-NO" sz="1800" dirty="0"/>
          </a:p>
          <a:p>
            <a:pPr lvl="1"/>
            <a:r>
              <a:rPr lang="nb-NO" sz="1800" dirty="0"/>
              <a:t>Time series </a:t>
            </a:r>
            <a:r>
              <a:rPr lang="nb-NO" sz="1800" dirty="0" err="1"/>
              <a:t>of</a:t>
            </a:r>
            <a:r>
              <a:rPr lang="nb-NO" sz="1800" dirty="0"/>
              <a:t> </a:t>
            </a:r>
            <a:r>
              <a:rPr lang="nb-NO" sz="1800" dirty="0" err="1"/>
              <a:t>vessel</a:t>
            </a:r>
            <a:r>
              <a:rPr lang="nb-NO" sz="1800" dirty="0"/>
              <a:t> diameter </a:t>
            </a:r>
            <a:r>
              <a:rPr lang="nb-NO" sz="1800" dirty="0" err="1"/>
              <a:t>showing</a:t>
            </a:r>
            <a:r>
              <a:rPr lang="nb-NO" sz="1800" dirty="0"/>
              <a:t> </a:t>
            </a:r>
            <a:r>
              <a:rPr lang="nb-NO" sz="1800" dirty="0" err="1"/>
              <a:t>constriction</a:t>
            </a:r>
            <a:r>
              <a:rPr lang="nb-NO" sz="1800" dirty="0"/>
              <a:t> and </a:t>
            </a:r>
            <a:r>
              <a:rPr lang="nb-NO" sz="1800" dirty="0" err="1"/>
              <a:t>dilation</a:t>
            </a:r>
            <a:r>
              <a:rPr lang="nb-NO" sz="1800" dirty="0"/>
              <a:t> over time</a:t>
            </a:r>
          </a:p>
          <a:p>
            <a:pPr lvl="1"/>
            <a:r>
              <a:rPr lang="nb-NO" sz="1800" dirty="0" err="1"/>
              <a:t>Can</a:t>
            </a:r>
            <a:r>
              <a:rPr lang="nb-NO" sz="1800" dirty="0"/>
              <a:t> </a:t>
            </a:r>
            <a:r>
              <a:rPr lang="nb-NO" sz="1800" dirty="0" err="1"/>
              <a:t>include</a:t>
            </a:r>
            <a:r>
              <a:rPr lang="nb-NO" sz="1800" dirty="0"/>
              <a:t> </a:t>
            </a:r>
            <a:r>
              <a:rPr lang="nb-NO" sz="1800" dirty="0" err="1"/>
              <a:t>absolute</a:t>
            </a:r>
            <a:r>
              <a:rPr lang="nb-NO" sz="1800" dirty="0"/>
              <a:t> diameters and/or relative </a:t>
            </a:r>
            <a:r>
              <a:rPr lang="nb-NO" sz="1800" dirty="0" err="1"/>
              <a:t>changes</a:t>
            </a:r>
            <a:endParaRPr lang="nb-NO" sz="1800" dirty="0"/>
          </a:p>
          <a:p>
            <a:pPr lvl="1"/>
            <a:r>
              <a:rPr lang="nb-NO" sz="1800" dirty="0"/>
              <a:t>Data </a:t>
            </a:r>
            <a:r>
              <a:rPr lang="nb-NO" sz="1800" dirty="0" err="1"/>
              <a:t>comes</a:t>
            </a:r>
            <a:r>
              <a:rPr lang="nb-NO" sz="1800" dirty="0"/>
              <a:t> from </a:t>
            </a:r>
            <a:r>
              <a:rPr lang="nb-NO" sz="1800" dirty="0" err="1"/>
              <a:t>mice</a:t>
            </a:r>
            <a:r>
              <a:rPr lang="nb-NO" sz="1800" dirty="0"/>
              <a:t> at different stages:</a:t>
            </a:r>
          </a:p>
          <a:p>
            <a:pPr lvl="2"/>
            <a:r>
              <a:rPr lang="nb-NO" sz="1800" dirty="0"/>
              <a:t>Young: </a:t>
            </a:r>
            <a:r>
              <a:rPr lang="nb-NO" sz="1800" dirty="0" err="1"/>
              <a:t>no</a:t>
            </a:r>
            <a:r>
              <a:rPr lang="nb-NO" sz="1800" dirty="0"/>
              <a:t> </a:t>
            </a:r>
            <a:r>
              <a:rPr lang="nb-NO" sz="1800" dirty="0" err="1"/>
              <a:t>plaques</a:t>
            </a:r>
            <a:endParaRPr lang="nb-NO" sz="1800" dirty="0"/>
          </a:p>
          <a:p>
            <a:pPr lvl="2"/>
            <a:r>
              <a:rPr lang="nb-NO" sz="1800" dirty="0"/>
              <a:t>Adult: </a:t>
            </a:r>
            <a:r>
              <a:rPr lang="nb-NO" sz="1800" dirty="0" err="1"/>
              <a:t>some</a:t>
            </a:r>
            <a:r>
              <a:rPr lang="nb-NO" sz="1800" dirty="0"/>
              <a:t> </a:t>
            </a:r>
            <a:r>
              <a:rPr lang="nb-NO" sz="1800" dirty="0" err="1"/>
              <a:t>plaques</a:t>
            </a:r>
            <a:endParaRPr lang="nb-NO" sz="1800" dirty="0"/>
          </a:p>
          <a:p>
            <a:pPr lvl="2"/>
            <a:r>
              <a:rPr lang="nb-NO" sz="1800" dirty="0"/>
              <a:t>Old: </a:t>
            </a:r>
            <a:r>
              <a:rPr lang="nb-NO" sz="1800" dirty="0" err="1"/>
              <a:t>plaques</a:t>
            </a:r>
            <a:r>
              <a:rPr lang="nb-NO" sz="1800" dirty="0"/>
              <a:t> present</a:t>
            </a:r>
          </a:p>
          <a:p>
            <a:pPr lvl="1"/>
            <a:r>
              <a:rPr lang="nb-NO" sz="1800" dirty="0" err="1"/>
              <a:t>Opportunity</a:t>
            </a:r>
            <a:r>
              <a:rPr lang="nb-NO" sz="1800" dirty="0"/>
              <a:t>: </a:t>
            </a:r>
            <a:r>
              <a:rPr lang="nb-NO" sz="1800" dirty="0" err="1"/>
              <a:t>Explore</a:t>
            </a:r>
            <a:r>
              <a:rPr lang="nb-NO" sz="1800" dirty="0"/>
              <a:t> </a:t>
            </a:r>
            <a:r>
              <a:rPr lang="nb-NO" sz="1800" dirty="0" err="1"/>
              <a:t>which</a:t>
            </a:r>
            <a:r>
              <a:rPr lang="nb-NO" sz="1800" dirty="0"/>
              <a:t> age/stage data </a:t>
            </a:r>
            <a:r>
              <a:rPr lang="nb-NO" sz="1800" dirty="0" err="1"/>
              <a:t>contains</a:t>
            </a:r>
            <a:r>
              <a:rPr lang="nb-NO" sz="1800" dirty="0"/>
              <a:t> </a:t>
            </a:r>
            <a:r>
              <a:rPr lang="nb-NO" sz="1800" dirty="0" err="1"/>
              <a:t>the</a:t>
            </a:r>
            <a:r>
              <a:rPr lang="nb-NO" sz="1800" dirty="0"/>
              <a:t> </a:t>
            </a:r>
            <a:r>
              <a:rPr lang="nb-NO" sz="1800" dirty="0" err="1"/>
              <a:t>strongest</a:t>
            </a:r>
            <a:r>
              <a:rPr lang="nb-NO" sz="1800" dirty="0"/>
              <a:t> </a:t>
            </a:r>
            <a:r>
              <a:rPr lang="nb-NO" sz="1800" dirty="0" err="1"/>
              <a:t>predictive</a:t>
            </a:r>
            <a:r>
              <a:rPr lang="nb-NO" sz="1800" dirty="0"/>
              <a:t> signals for </a:t>
            </a:r>
            <a:r>
              <a:rPr lang="nb-NO" sz="1800" dirty="0" err="1"/>
              <a:t>plaque</a:t>
            </a:r>
            <a:r>
              <a:rPr lang="nb-NO" sz="1800" dirty="0"/>
              <a:t> </a:t>
            </a:r>
            <a:r>
              <a:rPr lang="nb-NO" sz="1800" dirty="0" err="1"/>
              <a:t>formation</a:t>
            </a:r>
            <a:endParaRPr lang="nb-NO" sz="1800" dirty="0"/>
          </a:p>
        </p:txBody>
      </p:sp>
      <p:pic>
        <p:nvPicPr>
          <p:cNvPr id="5" name="Bilde 4" descr="Et bilde som inneholder tekst, Font, skjermbilde, line&#10;&#10;KI-generert innhold kan være feil.">
            <a:extLst>
              <a:ext uri="{FF2B5EF4-FFF2-40B4-BE49-F238E27FC236}">
                <a16:creationId xmlns:a16="http://schemas.microsoft.com/office/drawing/2014/main" id="{ED0A74A9-8AD5-6539-82D8-3A1DAA8A3D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493"/>
          <a:stretch>
            <a:fillRect/>
          </a:stretch>
        </p:blipFill>
        <p:spPr>
          <a:xfrm>
            <a:off x="904410" y="4580018"/>
            <a:ext cx="10383176" cy="166206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E4A41B9E-A0C8-F78B-E5B6-A0D02D881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27C9029-9BF9-D125-90D6-AB03931B0B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CF84619-412D-A0C9-3DC9-47C3A42B9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14837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592E803-8905-1A29-FE18-4ED6BEA66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6380" y="197691"/>
            <a:ext cx="6705206" cy="1616203"/>
          </a:xfrm>
        </p:spPr>
        <p:txBody>
          <a:bodyPr anchor="b">
            <a:normAutofit/>
          </a:bodyPr>
          <a:lstStyle/>
          <a:p>
            <a:r>
              <a:rPr lang="nb-NO" sz="3200" b="1" dirty="0"/>
              <a:t>Project </a:t>
            </a:r>
            <a:r>
              <a:rPr lang="nb-NO" sz="3200" b="1" dirty="0" err="1"/>
              <a:t>idea</a:t>
            </a:r>
            <a:r>
              <a:rPr lang="nb-NO" sz="3200" b="1" dirty="0"/>
              <a:t> 1: Brain </a:t>
            </a:r>
            <a:r>
              <a:rPr lang="nb-NO" sz="3200" b="1" dirty="0" err="1"/>
              <a:t>Vessel</a:t>
            </a:r>
            <a:r>
              <a:rPr lang="nb-NO" sz="3200" b="1" dirty="0"/>
              <a:t> </a:t>
            </a:r>
            <a:r>
              <a:rPr lang="nb-NO" sz="3200" b="1" dirty="0" err="1"/>
              <a:t>Plaque</a:t>
            </a:r>
            <a:r>
              <a:rPr lang="nb-NO" sz="3200" b="1" dirty="0"/>
              <a:t> </a:t>
            </a:r>
            <a:r>
              <a:rPr lang="nb-NO" sz="3200" b="1" dirty="0" err="1"/>
              <a:t>Prediction</a:t>
            </a:r>
            <a:endParaRPr lang="nb-NO" sz="3200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CFB3170-C14C-76C4-5209-98CEE2318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6380" y="2533476"/>
            <a:ext cx="9775397" cy="3447832"/>
          </a:xfrm>
        </p:spPr>
        <p:txBody>
          <a:bodyPr anchor="t">
            <a:noAutofit/>
          </a:bodyPr>
          <a:lstStyle/>
          <a:p>
            <a:r>
              <a:rPr lang="nb-NO" sz="1800" b="1" dirty="0" err="1"/>
              <a:t>Potential</a:t>
            </a:r>
            <a:r>
              <a:rPr lang="nb-NO" sz="1800" b="1" dirty="0"/>
              <a:t> ML </a:t>
            </a:r>
            <a:r>
              <a:rPr lang="nb-NO" sz="1800" b="1" dirty="0" err="1"/>
              <a:t>Approaches</a:t>
            </a:r>
            <a:r>
              <a:rPr lang="nb-NO" sz="1800" b="1" dirty="0"/>
              <a:t>:</a:t>
            </a:r>
            <a:endParaRPr lang="nb-NO" sz="1800" dirty="0"/>
          </a:p>
          <a:p>
            <a:pPr lvl="1"/>
            <a:r>
              <a:rPr lang="nb-NO" sz="1800" b="1" dirty="0"/>
              <a:t>CNNs:</a:t>
            </a:r>
            <a:r>
              <a:rPr lang="nb-NO" sz="1800" dirty="0"/>
              <a:t> </a:t>
            </a:r>
            <a:r>
              <a:rPr lang="nb-NO" sz="1800" dirty="0" err="1"/>
              <a:t>Feature</a:t>
            </a:r>
            <a:r>
              <a:rPr lang="nb-NO" sz="1800" dirty="0"/>
              <a:t> </a:t>
            </a:r>
            <a:r>
              <a:rPr lang="nb-NO" sz="1800" dirty="0" err="1"/>
              <a:t>extraction</a:t>
            </a:r>
            <a:r>
              <a:rPr lang="nb-NO" sz="1800" dirty="0"/>
              <a:t> from </a:t>
            </a:r>
            <a:r>
              <a:rPr lang="nb-NO" sz="1800" dirty="0" err="1"/>
              <a:t>vessel</a:t>
            </a:r>
            <a:r>
              <a:rPr lang="nb-NO" sz="1800" dirty="0"/>
              <a:t> diameter time series</a:t>
            </a:r>
          </a:p>
          <a:p>
            <a:pPr lvl="1"/>
            <a:r>
              <a:rPr lang="nb-NO" sz="1800" b="1" dirty="0" err="1"/>
              <a:t>RNNs</a:t>
            </a:r>
            <a:r>
              <a:rPr lang="nb-NO" sz="1800" b="1" dirty="0"/>
              <a:t> / </a:t>
            </a:r>
            <a:r>
              <a:rPr lang="nb-NO" sz="1800" b="1" dirty="0" err="1"/>
              <a:t>LSTMs</a:t>
            </a:r>
            <a:r>
              <a:rPr lang="nb-NO" sz="1800" b="1" dirty="0"/>
              <a:t>:</a:t>
            </a:r>
            <a:r>
              <a:rPr lang="nb-NO" sz="1800" dirty="0"/>
              <a:t> </a:t>
            </a:r>
            <a:r>
              <a:rPr lang="nb-NO" sz="1800" dirty="0" err="1"/>
              <a:t>Capture</a:t>
            </a:r>
            <a:r>
              <a:rPr lang="nb-NO" sz="1800" dirty="0"/>
              <a:t> temporal </a:t>
            </a:r>
            <a:r>
              <a:rPr lang="nb-NO" sz="1800" dirty="0" err="1"/>
              <a:t>patterns</a:t>
            </a:r>
            <a:r>
              <a:rPr lang="nb-NO" sz="1800" dirty="0"/>
              <a:t> in </a:t>
            </a:r>
            <a:r>
              <a:rPr lang="nb-NO" sz="1800" dirty="0" err="1"/>
              <a:t>constriction</a:t>
            </a:r>
            <a:r>
              <a:rPr lang="nb-NO" sz="1800" dirty="0"/>
              <a:t>/</a:t>
            </a:r>
            <a:r>
              <a:rPr lang="nb-NO" sz="1800" dirty="0" err="1"/>
              <a:t>dilation</a:t>
            </a:r>
            <a:r>
              <a:rPr lang="nb-NO" sz="1800" dirty="0"/>
              <a:t> </a:t>
            </a:r>
            <a:r>
              <a:rPr lang="nb-NO" sz="1800" dirty="0" err="1"/>
              <a:t>dynamics</a:t>
            </a:r>
            <a:endParaRPr lang="nb-NO" sz="1800" dirty="0"/>
          </a:p>
          <a:p>
            <a:pPr lvl="1"/>
            <a:r>
              <a:rPr lang="nb-NO" sz="1800" b="1" dirty="0"/>
              <a:t>Generative Models:</a:t>
            </a:r>
            <a:endParaRPr lang="nb-NO" sz="1800" dirty="0"/>
          </a:p>
          <a:p>
            <a:pPr lvl="1"/>
            <a:r>
              <a:rPr lang="nb-NO" sz="1800" dirty="0"/>
              <a:t>e.g., </a:t>
            </a:r>
            <a:r>
              <a:rPr lang="nb-NO" sz="1800" b="1" dirty="0" err="1"/>
              <a:t>Variational</a:t>
            </a:r>
            <a:r>
              <a:rPr lang="nb-NO" sz="1800" b="1" dirty="0"/>
              <a:t> </a:t>
            </a:r>
            <a:r>
              <a:rPr lang="nb-NO" sz="1800" b="1" dirty="0" err="1"/>
              <a:t>Autoencoders</a:t>
            </a:r>
            <a:r>
              <a:rPr lang="nb-NO" sz="1800" b="1" dirty="0"/>
              <a:t> (</a:t>
            </a:r>
            <a:r>
              <a:rPr lang="nb-NO" sz="1800" b="1" dirty="0" err="1"/>
              <a:t>VAEs</a:t>
            </a:r>
            <a:r>
              <a:rPr lang="nb-NO" sz="1800" b="1" dirty="0"/>
              <a:t>)</a:t>
            </a:r>
            <a:r>
              <a:rPr lang="nb-NO" sz="1800" dirty="0"/>
              <a:t> for </a:t>
            </a:r>
            <a:r>
              <a:rPr lang="nb-NO" sz="1800" dirty="0" err="1"/>
              <a:t>feature</a:t>
            </a:r>
            <a:r>
              <a:rPr lang="nb-NO" sz="1800" dirty="0"/>
              <a:t> </a:t>
            </a:r>
            <a:r>
              <a:rPr lang="nb-NO" sz="1800" dirty="0" err="1"/>
              <a:t>learning</a:t>
            </a:r>
            <a:r>
              <a:rPr lang="nb-NO" sz="1800" dirty="0"/>
              <a:t> or data </a:t>
            </a:r>
            <a:r>
              <a:rPr lang="nb-NO" sz="1800" dirty="0" err="1"/>
              <a:t>augmentation</a:t>
            </a:r>
            <a:endParaRPr lang="nb-NO" sz="1800" dirty="0"/>
          </a:p>
          <a:p>
            <a:pPr lvl="1"/>
            <a:r>
              <a:rPr lang="nb-NO" sz="1800" b="1" dirty="0" err="1"/>
              <a:t>Other</a:t>
            </a:r>
            <a:r>
              <a:rPr lang="nb-NO" sz="1800" b="1" dirty="0"/>
              <a:t> Standard / Baseline Methods:</a:t>
            </a:r>
            <a:endParaRPr lang="nb-NO" sz="1800" dirty="0"/>
          </a:p>
          <a:p>
            <a:pPr lvl="2"/>
            <a:r>
              <a:rPr lang="nb-NO" sz="1800" dirty="0"/>
              <a:t>Linear </a:t>
            </a:r>
            <a:r>
              <a:rPr lang="nb-NO" sz="1800" dirty="0" err="1"/>
              <a:t>regression</a:t>
            </a:r>
            <a:r>
              <a:rPr lang="nb-NO" sz="1800" dirty="0"/>
              <a:t>, random </a:t>
            </a:r>
            <a:r>
              <a:rPr lang="nb-NO" sz="1800" dirty="0" err="1"/>
              <a:t>forests</a:t>
            </a:r>
            <a:r>
              <a:rPr lang="nb-NO" sz="1800" dirty="0"/>
              <a:t>, or gradient </a:t>
            </a:r>
            <a:r>
              <a:rPr lang="nb-NO" sz="1800" dirty="0" err="1"/>
              <a:t>boosting</a:t>
            </a:r>
            <a:r>
              <a:rPr lang="nb-NO" sz="1800" dirty="0"/>
              <a:t> </a:t>
            </a:r>
            <a:r>
              <a:rPr lang="nb-NO" sz="1800" dirty="0" err="1"/>
              <a:t>on</a:t>
            </a:r>
            <a:r>
              <a:rPr lang="nb-NO" sz="1800" dirty="0"/>
              <a:t> </a:t>
            </a:r>
            <a:r>
              <a:rPr lang="nb-NO" sz="1800" dirty="0" err="1"/>
              <a:t>engineered</a:t>
            </a:r>
            <a:r>
              <a:rPr lang="nb-NO" sz="1800" dirty="0"/>
              <a:t> </a:t>
            </a:r>
            <a:r>
              <a:rPr lang="nb-NO" sz="1800" dirty="0" err="1"/>
              <a:t>features</a:t>
            </a:r>
            <a:endParaRPr lang="nb-NO" sz="1800" dirty="0"/>
          </a:p>
          <a:p>
            <a:pPr lvl="2"/>
            <a:r>
              <a:rPr lang="nb-NO" sz="1800" dirty="0" err="1"/>
              <a:t>Could</a:t>
            </a:r>
            <a:r>
              <a:rPr lang="nb-NO" sz="1800" dirty="0"/>
              <a:t> serve as a </a:t>
            </a:r>
            <a:r>
              <a:rPr lang="nb-NO" sz="1800" dirty="0" err="1"/>
              <a:t>benchmark</a:t>
            </a:r>
            <a:r>
              <a:rPr lang="nb-NO" sz="1800" dirty="0"/>
              <a:t> </a:t>
            </a:r>
            <a:r>
              <a:rPr lang="nb-NO" sz="1800" dirty="0" err="1"/>
              <a:t>before</a:t>
            </a:r>
            <a:r>
              <a:rPr lang="nb-NO" sz="1800" dirty="0"/>
              <a:t> </a:t>
            </a:r>
            <a:r>
              <a:rPr lang="nb-NO" sz="1800" dirty="0" err="1"/>
              <a:t>moving</a:t>
            </a:r>
            <a:r>
              <a:rPr lang="nb-NO" sz="1800" dirty="0"/>
              <a:t> to </a:t>
            </a:r>
            <a:r>
              <a:rPr lang="nb-NO" sz="1800" dirty="0" err="1"/>
              <a:t>deep</a:t>
            </a:r>
            <a:r>
              <a:rPr lang="nb-NO" sz="1800" dirty="0"/>
              <a:t> </a:t>
            </a:r>
            <a:r>
              <a:rPr lang="nb-NO" sz="1800" dirty="0" err="1"/>
              <a:t>learning</a:t>
            </a:r>
            <a:endParaRPr lang="nb-NO" sz="1800" dirty="0"/>
          </a:p>
          <a:p>
            <a:pPr lvl="1"/>
            <a:r>
              <a:rPr lang="nb-NO" sz="1800" b="1" dirty="0"/>
              <a:t>Note:</a:t>
            </a:r>
            <a:r>
              <a:rPr lang="nb-NO" sz="1800" dirty="0"/>
              <a:t> </a:t>
            </a:r>
            <a:r>
              <a:rPr lang="nb-NO" sz="1800" dirty="0" err="1"/>
              <a:t>These</a:t>
            </a:r>
            <a:r>
              <a:rPr lang="nb-NO" sz="1800" dirty="0"/>
              <a:t> </a:t>
            </a:r>
            <a:r>
              <a:rPr lang="nb-NO" sz="1800" dirty="0" err="1"/>
              <a:t>are</a:t>
            </a:r>
            <a:r>
              <a:rPr lang="nb-NO" sz="1800" dirty="0"/>
              <a:t> </a:t>
            </a:r>
            <a:r>
              <a:rPr lang="nb-NO" sz="1800" dirty="0" err="1"/>
              <a:t>starting</a:t>
            </a:r>
            <a:r>
              <a:rPr lang="nb-NO" sz="1800" dirty="0"/>
              <a:t> </a:t>
            </a:r>
            <a:r>
              <a:rPr lang="nb-NO" sz="1800" dirty="0" err="1"/>
              <a:t>ideas</a:t>
            </a:r>
            <a:r>
              <a:rPr lang="nb-NO" sz="1800" dirty="0"/>
              <a:t>; </a:t>
            </a:r>
            <a:r>
              <a:rPr lang="nb-NO" sz="1800" dirty="0" err="1"/>
              <a:t>other</a:t>
            </a:r>
            <a:r>
              <a:rPr lang="nb-NO" sz="1800" dirty="0"/>
              <a:t> </a:t>
            </a:r>
            <a:r>
              <a:rPr lang="nb-NO" sz="1800" dirty="0" err="1"/>
              <a:t>architectures</a:t>
            </a:r>
            <a:r>
              <a:rPr lang="nb-NO" sz="1800" dirty="0"/>
              <a:t> or </a:t>
            </a:r>
            <a:r>
              <a:rPr lang="nb-NO" sz="1800" dirty="0" err="1"/>
              <a:t>approaches</a:t>
            </a:r>
            <a:r>
              <a:rPr lang="nb-NO" sz="1800" dirty="0"/>
              <a:t> </a:t>
            </a:r>
            <a:r>
              <a:rPr lang="nb-NO" sz="1800" dirty="0" err="1"/>
              <a:t>can</a:t>
            </a:r>
            <a:r>
              <a:rPr lang="nb-NO" sz="1800" dirty="0"/>
              <a:t> </a:t>
            </a:r>
            <a:r>
              <a:rPr lang="nb-NO" sz="1800" dirty="0" err="1"/>
              <a:t>also</a:t>
            </a:r>
            <a:r>
              <a:rPr lang="nb-NO" sz="1800" dirty="0"/>
              <a:t> be </a:t>
            </a:r>
            <a:r>
              <a:rPr lang="nb-NO" sz="1800" dirty="0" err="1"/>
              <a:t>explored</a:t>
            </a:r>
            <a:endParaRPr lang="nb-NO" sz="1800" dirty="0"/>
          </a:p>
          <a:p>
            <a:endParaRPr lang="nb-NO" sz="18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6D12BCC-61D9-328E-F085-BB357865E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CE600A4-5138-6E7C-0A6C-3653FBD817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4652843-24E8-329C-92EE-9B5CA2D4D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73837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525B9F4-B845-0EA2-A677-32C2FDBD7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0994"/>
            <a:ext cx="3687491" cy="2056896"/>
          </a:xfrm>
        </p:spPr>
        <p:txBody>
          <a:bodyPr anchor="t">
            <a:normAutofit/>
          </a:bodyPr>
          <a:lstStyle/>
          <a:p>
            <a:r>
              <a:rPr lang="nb-NO" sz="3200" b="1"/>
              <a:t>Project idea 2: Vessel Dilation Prediction from EEG</a:t>
            </a:r>
            <a:endParaRPr lang="nb-NO" sz="320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2644EF1-040E-7769-CDAB-5CB949324D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1546" y="751555"/>
            <a:ext cx="5946040" cy="2106334"/>
          </a:xfrm>
        </p:spPr>
        <p:txBody>
          <a:bodyPr anchor="t">
            <a:noAutofit/>
          </a:bodyPr>
          <a:lstStyle/>
          <a:p>
            <a:r>
              <a:rPr lang="nb-NO" sz="1800" b="1" dirty="0" err="1"/>
              <a:t>Objective</a:t>
            </a:r>
            <a:r>
              <a:rPr lang="nb-NO" sz="1800" b="1" dirty="0"/>
              <a:t>:</a:t>
            </a:r>
            <a:r>
              <a:rPr lang="nb-NO" sz="1800" dirty="0"/>
              <a:t> </a:t>
            </a:r>
            <a:r>
              <a:rPr lang="nb-NO" sz="1800" dirty="0" err="1"/>
              <a:t>Predict</a:t>
            </a:r>
            <a:r>
              <a:rPr lang="nb-NO" sz="1800" dirty="0"/>
              <a:t> </a:t>
            </a:r>
            <a:r>
              <a:rPr lang="nb-NO" sz="1800" dirty="0" err="1"/>
              <a:t>vessel</a:t>
            </a:r>
            <a:r>
              <a:rPr lang="nb-NO" sz="1800" dirty="0"/>
              <a:t> </a:t>
            </a:r>
            <a:r>
              <a:rPr lang="nb-NO" sz="1800" dirty="0" err="1"/>
              <a:t>dilation</a:t>
            </a:r>
            <a:r>
              <a:rPr lang="nb-NO" sz="1800" dirty="0"/>
              <a:t> and </a:t>
            </a:r>
            <a:r>
              <a:rPr lang="nb-NO" sz="1800" dirty="0" err="1"/>
              <a:t>constriction</a:t>
            </a:r>
            <a:r>
              <a:rPr lang="nb-NO" sz="1800" dirty="0"/>
              <a:t> </a:t>
            </a:r>
            <a:r>
              <a:rPr lang="nb-NO" sz="1800" dirty="0" err="1"/>
              <a:t>events</a:t>
            </a:r>
            <a:r>
              <a:rPr lang="nb-NO" sz="1800" dirty="0"/>
              <a:t> from neural </a:t>
            </a:r>
            <a:r>
              <a:rPr lang="nb-NO" sz="1800" dirty="0" err="1"/>
              <a:t>activity</a:t>
            </a:r>
            <a:r>
              <a:rPr lang="nb-NO" sz="1800" dirty="0"/>
              <a:t> (EEG) </a:t>
            </a:r>
            <a:r>
              <a:rPr lang="nb-NO" sz="1800" dirty="0" err="1"/>
              <a:t>patterns</a:t>
            </a:r>
            <a:r>
              <a:rPr lang="nb-NO" sz="1800" dirty="0"/>
              <a:t>.</a:t>
            </a:r>
          </a:p>
          <a:p>
            <a:r>
              <a:rPr lang="nb-NO" sz="1800" b="1" dirty="0" err="1"/>
              <a:t>Rationale</a:t>
            </a:r>
            <a:r>
              <a:rPr lang="nb-NO" sz="1800" b="1" dirty="0"/>
              <a:t>:</a:t>
            </a:r>
            <a:endParaRPr lang="nb-NO" sz="1800" dirty="0"/>
          </a:p>
          <a:p>
            <a:pPr lvl="1"/>
            <a:r>
              <a:rPr lang="nb-NO" sz="1800" dirty="0" err="1"/>
              <a:t>Knowing</a:t>
            </a:r>
            <a:r>
              <a:rPr lang="nb-NO" sz="1800" dirty="0"/>
              <a:t> </a:t>
            </a:r>
            <a:r>
              <a:rPr lang="nb-NO" sz="1800" dirty="0" err="1"/>
              <a:t>upcoming</a:t>
            </a:r>
            <a:r>
              <a:rPr lang="nb-NO" sz="1800" dirty="0"/>
              <a:t> </a:t>
            </a:r>
            <a:r>
              <a:rPr lang="nb-NO" sz="1800" dirty="0" err="1"/>
              <a:t>vessel</a:t>
            </a:r>
            <a:r>
              <a:rPr lang="nb-NO" sz="1800" dirty="0"/>
              <a:t> </a:t>
            </a:r>
            <a:r>
              <a:rPr lang="nb-NO" sz="1800" dirty="0" err="1"/>
              <a:t>movements</a:t>
            </a:r>
            <a:r>
              <a:rPr lang="nb-NO" sz="1800" dirty="0"/>
              <a:t> </a:t>
            </a:r>
            <a:r>
              <a:rPr lang="nb-NO" sz="1800" dirty="0" err="1"/>
              <a:t>could</a:t>
            </a:r>
            <a:r>
              <a:rPr lang="nb-NO" sz="1800" dirty="0"/>
              <a:t> </a:t>
            </a:r>
            <a:r>
              <a:rPr lang="nb-NO" sz="1800" dirty="0" err="1"/>
              <a:t>help</a:t>
            </a:r>
            <a:r>
              <a:rPr lang="nb-NO" sz="1800" dirty="0"/>
              <a:t> </a:t>
            </a:r>
            <a:r>
              <a:rPr lang="nb-NO" sz="1800" dirty="0" err="1"/>
              <a:t>intervene</a:t>
            </a:r>
            <a:r>
              <a:rPr lang="nb-NO" sz="1800" dirty="0"/>
              <a:t> in </a:t>
            </a:r>
            <a:r>
              <a:rPr lang="nb-NO" sz="1800" dirty="0" err="1"/>
              <a:t>experiments</a:t>
            </a:r>
            <a:r>
              <a:rPr lang="nb-NO" sz="1800" dirty="0"/>
              <a:t> (e.g., </a:t>
            </a:r>
            <a:r>
              <a:rPr lang="nb-NO" sz="1800" dirty="0" err="1"/>
              <a:t>optogenetics</a:t>
            </a:r>
            <a:r>
              <a:rPr lang="nb-NO" sz="1800" dirty="0"/>
              <a:t>) to alter </a:t>
            </a:r>
            <a:r>
              <a:rPr lang="nb-NO" sz="1800" dirty="0" err="1"/>
              <a:t>blood</a:t>
            </a:r>
            <a:r>
              <a:rPr lang="nb-NO" sz="1800" dirty="0"/>
              <a:t> </a:t>
            </a:r>
            <a:r>
              <a:rPr lang="nb-NO" sz="1800" dirty="0" err="1"/>
              <a:t>flow</a:t>
            </a:r>
            <a:r>
              <a:rPr lang="nb-NO" sz="1800" dirty="0"/>
              <a:t> </a:t>
            </a:r>
            <a:r>
              <a:rPr lang="nb-NO" sz="1800" dirty="0" err="1"/>
              <a:t>which</a:t>
            </a:r>
            <a:r>
              <a:rPr lang="nb-NO" sz="1800" dirty="0"/>
              <a:t> is </a:t>
            </a:r>
            <a:r>
              <a:rPr lang="nb-NO" sz="1800" dirty="0" err="1"/>
              <a:t>important</a:t>
            </a:r>
            <a:r>
              <a:rPr lang="nb-NO" sz="1800" dirty="0"/>
              <a:t> for normal neural </a:t>
            </a:r>
            <a:r>
              <a:rPr lang="nb-NO" sz="1800" dirty="0" err="1"/>
              <a:t>function</a:t>
            </a:r>
            <a:r>
              <a:rPr lang="nb-NO" sz="1800" dirty="0"/>
              <a:t>.</a:t>
            </a:r>
          </a:p>
          <a:p>
            <a:pPr lvl="1"/>
            <a:r>
              <a:rPr lang="nb-NO" sz="1800" dirty="0" err="1"/>
              <a:t>Investigating</a:t>
            </a:r>
            <a:r>
              <a:rPr lang="nb-NO" sz="1800" dirty="0"/>
              <a:t> </a:t>
            </a:r>
            <a:r>
              <a:rPr lang="nb-NO" sz="1800" dirty="0" err="1"/>
              <a:t>EEG’s</a:t>
            </a:r>
            <a:r>
              <a:rPr lang="nb-NO" sz="1800" dirty="0"/>
              <a:t> </a:t>
            </a:r>
            <a:r>
              <a:rPr lang="nb-NO" sz="1800" dirty="0" err="1"/>
              <a:t>predictive</a:t>
            </a:r>
            <a:r>
              <a:rPr lang="nb-NO" sz="1800" dirty="0"/>
              <a:t> </a:t>
            </a:r>
            <a:r>
              <a:rPr lang="nb-NO" sz="1800" dirty="0" err="1"/>
              <a:t>power</a:t>
            </a:r>
            <a:r>
              <a:rPr lang="nb-NO" sz="1800" dirty="0"/>
              <a:t> </a:t>
            </a:r>
            <a:r>
              <a:rPr lang="nb-NO" sz="1800" dirty="0" err="1"/>
              <a:t>provides</a:t>
            </a:r>
            <a:r>
              <a:rPr lang="nb-NO" sz="1800" dirty="0"/>
              <a:t> </a:t>
            </a:r>
            <a:r>
              <a:rPr lang="nb-NO" sz="1800" dirty="0" err="1"/>
              <a:t>insights</a:t>
            </a:r>
            <a:r>
              <a:rPr lang="nb-NO" sz="1800" dirty="0"/>
              <a:t> </a:t>
            </a:r>
            <a:r>
              <a:rPr lang="nb-NO" sz="1800" dirty="0" err="1"/>
              <a:t>into</a:t>
            </a:r>
            <a:r>
              <a:rPr lang="nb-NO" sz="1800" dirty="0"/>
              <a:t> </a:t>
            </a:r>
            <a:r>
              <a:rPr lang="nb-NO" sz="1800" dirty="0" err="1"/>
              <a:t>the</a:t>
            </a:r>
            <a:r>
              <a:rPr lang="nb-NO" sz="1800" dirty="0"/>
              <a:t> </a:t>
            </a:r>
            <a:r>
              <a:rPr lang="nb-NO" sz="1800" dirty="0" err="1"/>
              <a:t>interaction</a:t>
            </a:r>
            <a:r>
              <a:rPr lang="nb-NO" sz="1800" dirty="0"/>
              <a:t> </a:t>
            </a:r>
            <a:r>
              <a:rPr lang="nb-NO" sz="1800" dirty="0" err="1"/>
              <a:t>between</a:t>
            </a:r>
            <a:r>
              <a:rPr lang="nb-NO" sz="1800" dirty="0"/>
              <a:t> </a:t>
            </a:r>
            <a:r>
              <a:rPr lang="nb-NO" sz="1800" dirty="0" err="1"/>
              <a:t>neuronal</a:t>
            </a:r>
            <a:r>
              <a:rPr lang="nb-NO" sz="1800" dirty="0"/>
              <a:t> </a:t>
            </a:r>
            <a:r>
              <a:rPr lang="nb-NO" sz="1800" dirty="0" err="1"/>
              <a:t>activity</a:t>
            </a:r>
            <a:r>
              <a:rPr lang="nb-NO" sz="1800" dirty="0"/>
              <a:t> and </a:t>
            </a:r>
            <a:r>
              <a:rPr lang="nb-NO" sz="1800" dirty="0" err="1"/>
              <a:t>vascular</a:t>
            </a:r>
            <a:r>
              <a:rPr lang="nb-NO" sz="1800" dirty="0"/>
              <a:t> </a:t>
            </a:r>
            <a:r>
              <a:rPr lang="nb-NO" sz="1800" dirty="0" err="1"/>
              <a:t>responses</a:t>
            </a:r>
            <a:r>
              <a:rPr lang="nb-NO" sz="1800" dirty="0"/>
              <a:t>.</a:t>
            </a:r>
          </a:p>
          <a:p>
            <a:r>
              <a:rPr lang="nb-NO" sz="1800" b="1" dirty="0"/>
              <a:t>Stretch Goal:</a:t>
            </a:r>
            <a:endParaRPr lang="nb-NO" sz="1800" dirty="0"/>
          </a:p>
          <a:p>
            <a:pPr lvl="1"/>
            <a:r>
              <a:rPr lang="nb-NO" sz="1800" dirty="0" err="1"/>
              <a:t>Develop</a:t>
            </a:r>
            <a:r>
              <a:rPr lang="nb-NO" sz="1800" dirty="0"/>
              <a:t> an online </a:t>
            </a:r>
            <a:r>
              <a:rPr lang="nb-NO" sz="1800" dirty="0" err="1"/>
              <a:t>model</a:t>
            </a:r>
            <a:r>
              <a:rPr lang="nb-NO" sz="1800" dirty="0"/>
              <a:t> for real-time </a:t>
            </a:r>
            <a:r>
              <a:rPr lang="nb-NO" sz="1800" dirty="0" err="1"/>
              <a:t>vessel</a:t>
            </a:r>
            <a:r>
              <a:rPr lang="nb-NO" sz="1800" dirty="0"/>
              <a:t> </a:t>
            </a:r>
            <a:r>
              <a:rPr lang="nb-NO" sz="1800" dirty="0" err="1"/>
              <a:t>dilation</a:t>
            </a:r>
            <a:r>
              <a:rPr lang="nb-NO" sz="1800" dirty="0"/>
              <a:t> </a:t>
            </a:r>
            <a:r>
              <a:rPr lang="nb-NO" sz="1800" dirty="0" err="1"/>
              <a:t>prediction</a:t>
            </a:r>
            <a:endParaRPr lang="nb-NO" sz="1800" dirty="0"/>
          </a:p>
          <a:p>
            <a:pPr marL="0" indent="0">
              <a:buNone/>
            </a:pPr>
            <a:endParaRPr lang="nb-NO" sz="1800" dirty="0"/>
          </a:p>
          <a:p>
            <a:endParaRPr lang="nb-NO" sz="1800" dirty="0"/>
          </a:p>
          <a:p>
            <a:endParaRPr lang="nb-NO" sz="1800" dirty="0"/>
          </a:p>
        </p:txBody>
      </p:sp>
      <p:pic>
        <p:nvPicPr>
          <p:cNvPr id="4" name="Bilde 3" descr="Et bilde som inneholder tekst, Font, skjermbilde, line&#10;&#10;KI-generert innhold kan være feil.">
            <a:extLst>
              <a:ext uri="{FF2B5EF4-FFF2-40B4-BE49-F238E27FC236}">
                <a16:creationId xmlns:a16="http://schemas.microsoft.com/office/drawing/2014/main" id="{551D6EB4-6871-6D66-B9F5-D6B9366197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493"/>
          <a:stretch>
            <a:fillRect/>
          </a:stretch>
        </p:blipFill>
        <p:spPr>
          <a:xfrm>
            <a:off x="904410" y="4804983"/>
            <a:ext cx="10383176" cy="1662072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E4A41B9E-A0C8-F78B-E5B6-A0D02D881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27C9029-9BF9-D125-90D6-AB03931B0B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CF84619-412D-A0C9-3DC9-47C3A42B9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28428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13A3CEC-28EB-1561-FF14-48B1FFC23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560633"/>
            <a:ext cx="4597747" cy="1616203"/>
          </a:xfrm>
        </p:spPr>
        <p:txBody>
          <a:bodyPr anchor="b">
            <a:normAutofit/>
          </a:bodyPr>
          <a:lstStyle/>
          <a:p>
            <a:r>
              <a:rPr lang="nb-NO" sz="3200" b="1" dirty="0"/>
              <a:t>Project </a:t>
            </a:r>
            <a:r>
              <a:rPr lang="nb-NO" sz="3200" b="1" dirty="0" err="1"/>
              <a:t>idea</a:t>
            </a:r>
            <a:r>
              <a:rPr lang="nb-NO" sz="3200" b="1" dirty="0"/>
              <a:t> 2: </a:t>
            </a:r>
            <a:r>
              <a:rPr lang="nb-NO" sz="3200" b="1" dirty="0" err="1"/>
              <a:t>Vessel</a:t>
            </a:r>
            <a:r>
              <a:rPr lang="nb-NO" sz="3200" b="1" dirty="0"/>
              <a:t> </a:t>
            </a:r>
            <a:r>
              <a:rPr lang="nb-NO" sz="3200" b="1" dirty="0" err="1"/>
              <a:t>Dilation</a:t>
            </a:r>
            <a:r>
              <a:rPr lang="nb-NO" sz="3200" b="1" dirty="0"/>
              <a:t> </a:t>
            </a:r>
            <a:r>
              <a:rPr lang="nb-NO" sz="3200" b="1" dirty="0" err="1"/>
              <a:t>Prediction</a:t>
            </a:r>
            <a:r>
              <a:rPr lang="nb-NO" sz="3200" b="1" dirty="0"/>
              <a:t> from EEG</a:t>
            </a:r>
            <a:endParaRPr lang="nb-NO" sz="3200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40AC126-557D-9D54-32E1-6DF2AD766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425" y="2310190"/>
            <a:ext cx="4936153" cy="3817897"/>
          </a:xfrm>
        </p:spPr>
        <p:txBody>
          <a:bodyPr anchor="t">
            <a:normAutofit/>
          </a:bodyPr>
          <a:lstStyle/>
          <a:p>
            <a:r>
              <a:rPr lang="nb-NO" sz="1800" b="1" dirty="0"/>
              <a:t>Input Data:</a:t>
            </a:r>
            <a:endParaRPr lang="nb-NO" sz="1800" dirty="0"/>
          </a:p>
          <a:p>
            <a:pPr lvl="1"/>
            <a:r>
              <a:rPr lang="nb-NO" sz="1800" dirty="0"/>
              <a:t>EEG signals (</a:t>
            </a:r>
            <a:r>
              <a:rPr lang="nb-NO" sz="1800" dirty="0" err="1"/>
              <a:t>raw</a:t>
            </a:r>
            <a:r>
              <a:rPr lang="nb-NO" sz="1800" dirty="0"/>
              <a:t> and/or </a:t>
            </a:r>
            <a:r>
              <a:rPr lang="nb-NO" sz="1800" dirty="0" err="1"/>
              <a:t>filtered</a:t>
            </a:r>
            <a:r>
              <a:rPr lang="nb-NO" sz="1800" dirty="0"/>
              <a:t>) </a:t>
            </a:r>
            <a:r>
              <a:rPr lang="nb-NO" sz="1800" dirty="0" err="1"/>
              <a:t>capturing</a:t>
            </a:r>
            <a:r>
              <a:rPr lang="nb-NO" sz="1800" dirty="0"/>
              <a:t> neural </a:t>
            </a:r>
            <a:r>
              <a:rPr lang="nb-NO" sz="1800" dirty="0" err="1"/>
              <a:t>activity</a:t>
            </a:r>
            <a:endParaRPr lang="nb-NO" sz="1800" dirty="0"/>
          </a:p>
          <a:p>
            <a:r>
              <a:rPr lang="nb-NO" sz="1800" b="1" dirty="0" err="1"/>
              <a:t>Potential</a:t>
            </a:r>
            <a:r>
              <a:rPr lang="nb-NO" sz="1800" b="1" dirty="0"/>
              <a:t> ML </a:t>
            </a:r>
            <a:r>
              <a:rPr lang="nb-NO" sz="1800" b="1" dirty="0" err="1"/>
              <a:t>Approaches</a:t>
            </a:r>
            <a:r>
              <a:rPr lang="nb-NO" sz="1800" b="1" dirty="0"/>
              <a:t> (</a:t>
            </a:r>
            <a:r>
              <a:rPr lang="nb-NO" sz="1800" b="1" dirty="0" err="1"/>
              <a:t>Ideas</a:t>
            </a:r>
            <a:r>
              <a:rPr lang="nb-NO" sz="1800" b="1" dirty="0"/>
              <a:t> </a:t>
            </a:r>
            <a:r>
              <a:rPr lang="nb-NO" sz="1800" b="1" dirty="0" err="1"/>
              <a:t>Only</a:t>
            </a:r>
            <a:r>
              <a:rPr lang="nb-NO" sz="1800" b="1" dirty="0"/>
              <a:t>):</a:t>
            </a:r>
            <a:endParaRPr lang="nb-NO" sz="1800" dirty="0"/>
          </a:p>
          <a:p>
            <a:pPr lvl="1"/>
            <a:r>
              <a:rPr lang="nb-NO" sz="1800" b="1" dirty="0"/>
              <a:t>CNNs:</a:t>
            </a:r>
            <a:r>
              <a:rPr lang="nb-NO" sz="1800" dirty="0"/>
              <a:t> </a:t>
            </a:r>
            <a:r>
              <a:rPr lang="nb-NO" sz="1800" dirty="0" err="1"/>
              <a:t>Extract</a:t>
            </a:r>
            <a:r>
              <a:rPr lang="nb-NO" sz="1800" dirty="0"/>
              <a:t> temporal </a:t>
            </a:r>
            <a:r>
              <a:rPr lang="nb-NO" sz="1800" dirty="0" err="1"/>
              <a:t>patterns</a:t>
            </a:r>
            <a:r>
              <a:rPr lang="nb-NO" sz="1800" dirty="0"/>
              <a:t> from </a:t>
            </a:r>
            <a:r>
              <a:rPr lang="nb-NO" sz="1800" dirty="0" err="1"/>
              <a:t>various</a:t>
            </a:r>
            <a:r>
              <a:rPr lang="nb-NO" sz="1800" dirty="0"/>
              <a:t> bands </a:t>
            </a:r>
            <a:r>
              <a:rPr lang="nb-NO" sz="1800" dirty="0" err="1"/>
              <a:t>of</a:t>
            </a:r>
            <a:r>
              <a:rPr lang="nb-NO" sz="1800" dirty="0"/>
              <a:t> EEG signals</a:t>
            </a:r>
          </a:p>
          <a:p>
            <a:pPr lvl="1"/>
            <a:r>
              <a:rPr lang="nb-NO" sz="1800" b="1" dirty="0" err="1"/>
              <a:t>RNNs</a:t>
            </a:r>
            <a:r>
              <a:rPr lang="nb-NO" sz="1800" b="1" dirty="0"/>
              <a:t> / </a:t>
            </a:r>
            <a:r>
              <a:rPr lang="nb-NO" sz="1800" b="1" dirty="0" err="1"/>
              <a:t>LSTMs</a:t>
            </a:r>
            <a:r>
              <a:rPr lang="nb-NO" sz="1800" b="1" dirty="0"/>
              <a:t>:</a:t>
            </a:r>
            <a:r>
              <a:rPr lang="nb-NO" sz="1800" dirty="0"/>
              <a:t> Model </a:t>
            </a:r>
            <a:r>
              <a:rPr lang="nb-NO" sz="1800" dirty="0" err="1"/>
              <a:t>sequential</a:t>
            </a:r>
            <a:r>
              <a:rPr lang="nb-NO" sz="1800" dirty="0"/>
              <a:t> </a:t>
            </a:r>
            <a:r>
              <a:rPr lang="nb-NO" sz="1800" dirty="0" err="1"/>
              <a:t>dependencies</a:t>
            </a:r>
            <a:r>
              <a:rPr lang="nb-NO" sz="1800" dirty="0"/>
              <a:t> in neural </a:t>
            </a:r>
            <a:r>
              <a:rPr lang="nb-NO" sz="1800" dirty="0" err="1"/>
              <a:t>activity</a:t>
            </a:r>
            <a:endParaRPr lang="nb-NO" sz="1800" dirty="0"/>
          </a:p>
          <a:p>
            <a:pPr lvl="1"/>
            <a:r>
              <a:rPr lang="nb-NO" sz="1800" b="1" dirty="0"/>
              <a:t>Generative Models:</a:t>
            </a:r>
            <a:endParaRPr lang="nb-NO" sz="1800" dirty="0"/>
          </a:p>
          <a:p>
            <a:pPr lvl="2"/>
            <a:r>
              <a:rPr lang="nb-NO" sz="1800" dirty="0"/>
              <a:t>e.g., </a:t>
            </a:r>
            <a:r>
              <a:rPr lang="nb-NO" sz="1800" dirty="0" err="1"/>
              <a:t>VAEs</a:t>
            </a:r>
            <a:r>
              <a:rPr lang="nb-NO" sz="1800" dirty="0"/>
              <a:t> or </a:t>
            </a:r>
            <a:r>
              <a:rPr lang="nb-NO" sz="1800" dirty="0" err="1"/>
              <a:t>GANs</a:t>
            </a:r>
            <a:r>
              <a:rPr lang="nb-NO" sz="1800" dirty="0"/>
              <a:t> for data </a:t>
            </a:r>
            <a:r>
              <a:rPr lang="nb-NO" sz="1800" dirty="0" err="1"/>
              <a:t>augmentation</a:t>
            </a:r>
            <a:r>
              <a:rPr lang="nb-NO" sz="1800" dirty="0"/>
              <a:t> or </a:t>
            </a:r>
            <a:r>
              <a:rPr lang="nb-NO" sz="1800" dirty="0" err="1"/>
              <a:t>feature</a:t>
            </a:r>
            <a:r>
              <a:rPr lang="nb-NO" sz="1800" dirty="0"/>
              <a:t> </a:t>
            </a:r>
            <a:r>
              <a:rPr lang="nb-NO" sz="1800" dirty="0" err="1"/>
              <a:t>extraction</a:t>
            </a:r>
            <a:endParaRPr lang="nb-NO" sz="1800" dirty="0"/>
          </a:p>
          <a:p>
            <a:pPr lvl="1"/>
            <a:r>
              <a:rPr lang="nb-NO" sz="1800" b="1" dirty="0"/>
              <a:t>Note:</a:t>
            </a:r>
            <a:r>
              <a:rPr lang="nb-NO" sz="1800" dirty="0"/>
              <a:t> </a:t>
            </a:r>
            <a:r>
              <a:rPr lang="nb-NO" sz="1800" dirty="0" err="1"/>
              <a:t>These</a:t>
            </a:r>
            <a:r>
              <a:rPr lang="nb-NO" sz="1800" dirty="0"/>
              <a:t> </a:t>
            </a:r>
            <a:r>
              <a:rPr lang="nb-NO" sz="1800" dirty="0" err="1"/>
              <a:t>are</a:t>
            </a:r>
            <a:r>
              <a:rPr lang="nb-NO" sz="1800" dirty="0"/>
              <a:t> </a:t>
            </a:r>
            <a:r>
              <a:rPr lang="nb-NO" sz="1800" dirty="0" err="1"/>
              <a:t>starting</a:t>
            </a:r>
            <a:r>
              <a:rPr lang="nb-NO" sz="1800" dirty="0"/>
              <a:t> </a:t>
            </a:r>
            <a:r>
              <a:rPr lang="nb-NO" sz="1800" dirty="0" err="1"/>
              <a:t>ideas</a:t>
            </a:r>
            <a:r>
              <a:rPr lang="nb-NO" sz="1800" dirty="0"/>
              <a:t>; </a:t>
            </a:r>
            <a:r>
              <a:rPr lang="nb-NO" sz="1800" dirty="0" err="1"/>
              <a:t>other</a:t>
            </a:r>
            <a:r>
              <a:rPr lang="nb-NO" sz="1800" dirty="0"/>
              <a:t> </a:t>
            </a:r>
            <a:r>
              <a:rPr lang="nb-NO" sz="1800" dirty="0" err="1"/>
              <a:t>approaches</a:t>
            </a:r>
            <a:r>
              <a:rPr lang="nb-NO" sz="1800" dirty="0"/>
              <a:t> </a:t>
            </a:r>
            <a:r>
              <a:rPr lang="nb-NO" sz="1800" dirty="0" err="1"/>
              <a:t>can</a:t>
            </a:r>
            <a:r>
              <a:rPr lang="nb-NO" sz="1800" dirty="0"/>
              <a:t> be </a:t>
            </a:r>
            <a:r>
              <a:rPr lang="nb-NO" sz="1800" dirty="0" err="1"/>
              <a:t>explored</a:t>
            </a:r>
            <a:endParaRPr lang="nb-NO" sz="1800" dirty="0"/>
          </a:p>
          <a:p>
            <a:endParaRPr lang="nb-NO" sz="18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6979A7E-E417-CB5F-ECD4-F734DF0244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9159" y="1798475"/>
            <a:ext cx="5889971" cy="352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55" name="Group 2054">
            <a:extLst>
              <a:ext uri="{FF2B5EF4-FFF2-40B4-BE49-F238E27FC236}">
                <a16:creationId xmlns:a16="http://schemas.microsoft.com/office/drawing/2014/main" id="{1FD67D68-9B83-C338-8342-3348D8F22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2056" name="Rectangle 2055">
              <a:extLst>
                <a:ext uri="{FF2B5EF4-FFF2-40B4-BE49-F238E27FC236}">
                  <a16:creationId xmlns:a16="http://schemas.microsoft.com/office/drawing/2014/main" id="{1E397F34-6B84-0D3B-0F29-B1D134B3B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7" name="Rectangle 2056">
              <a:extLst>
                <a:ext uri="{FF2B5EF4-FFF2-40B4-BE49-F238E27FC236}">
                  <a16:creationId xmlns:a16="http://schemas.microsoft.com/office/drawing/2014/main" id="{9BD98075-BFC1-BE9C-7FB7-23FE55E43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kstSylinder 4">
            <a:extLst>
              <a:ext uri="{FF2B5EF4-FFF2-40B4-BE49-F238E27FC236}">
                <a16:creationId xmlns:a16="http://schemas.microsoft.com/office/drawing/2014/main" id="{4A46FB7C-057A-B5A4-B5DF-CDA9C9D0570C}"/>
              </a:ext>
            </a:extLst>
          </p:cNvPr>
          <p:cNvSpPr txBox="1"/>
          <p:nvPr/>
        </p:nvSpPr>
        <p:spPr>
          <a:xfrm>
            <a:off x="7603597" y="5343993"/>
            <a:ext cx="610840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sz="1050" dirty="0" err="1">
                <a:solidFill>
                  <a:schemeClr val="bg2">
                    <a:lumMod val="90000"/>
                  </a:schemeClr>
                </a:solidFill>
              </a:rPr>
              <a:t>https</a:t>
            </a:r>
            <a:r>
              <a:rPr lang="nb-NO" sz="1050" dirty="0">
                <a:solidFill>
                  <a:schemeClr val="bg2">
                    <a:lumMod val="90000"/>
                  </a:schemeClr>
                </a:solidFill>
              </a:rPr>
              <a:t>://</a:t>
            </a:r>
            <a:r>
              <a:rPr lang="nb-NO" sz="1050" dirty="0" err="1">
                <a:solidFill>
                  <a:schemeClr val="bg2">
                    <a:lumMod val="90000"/>
                  </a:schemeClr>
                </a:solidFill>
              </a:rPr>
              <a:t>www.sciencedirect.com</a:t>
            </a:r>
            <a:r>
              <a:rPr lang="nb-NO" sz="1050" dirty="0">
                <a:solidFill>
                  <a:schemeClr val="bg2">
                    <a:lumMod val="90000"/>
                  </a:schemeClr>
                </a:solidFill>
              </a:rPr>
              <a:t>/</a:t>
            </a:r>
            <a:r>
              <a:rPr lang="nb-NO" sz="1050" dirty="0" err="1">
                <a:solidFill>
                  <a:schemeClr val="bg2">
                    <a:lumMod val="90000"/>
                  </a:schemeClr>
                </a:solidFill>
              </a:rPr>
              <a:t>topics</a:t>
            </a:r>
            <a:r>
              <a:rPr lang="nb-NO" sz="1050" dirty="0">
                <a:solidFill>
                  <a:schemeClr val="bg2">
                    <a:lumMod val="90000"/>
                  </a:schemeClr>
                </a:solidFill>
              </a:rPr>
              <a:t>/</a:t>
            </a:r>
            <a:r>
              <a:rPr lang="nb-NO" sz="1050" dirty="0" err="1">
                <a:solidFill>
                  <a:schemeClr val="bg2">
                    <a:lumMod val="90000"/>
                  </a:schemeClr>
                </a:solidFill>
              </a:rPr>
              <a:t>medicine</a:t>
            </a:r>
            <a:r>
              <a:rPr lang="nb-NO" sz="1050" dirty="0">
                <a:solidFill>
                  <a:schemeClr val="bg2">
                    <a:lumMod val="90000"/>
                  </a:schemeClr>
                </a:solidFill>
              </a:rPr>
              <a:t>-and-</a:t>
            </a:r>
            <a:r>
              <a:rPr lang="nb-NO" sz="1050" dirty="0" err="1">
                <a:solidFill>
                  <a:schemeClr val="bg2">
                    <a:lumMod val="90000"/>
                  </a:schemeClr>
                </a:solidFill>
              </a:rPr>
              <a:t>dentistry</a:t>
            </a:r>
            <a:r>
              <a:rPr lang="nb-NO" sz="1050" dirty="0">
                <a:solidFill>
                  <a:schemeClr val="bg2">
                    <a:lumMod val="90000"/>
                  </a:schemeClr>
                </a:solidFill>
              </a:rPr>
              <a:t>/gamma-</a:t>
            </a:r>
            <a:r>
              <a:rPr lang="nb-NO" sz="1050" dirty="0" err="1">
                <a:solidFill>
                  <a:schemeClr val="bg2">
                    <a:lumMod val="90000"/>
                  </a:schemeClr>
                </a:solidFill>
              </a:rPr>
              <a:t>wave</a:t>
            </a:r>
            <a:endParaRPr lang="nb-NO" sz="1050" dirty="0">
              <a:solidFill>
                <a:schemeClr val="bg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22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83</TotalTime>
  <Words>428</Words>
  <Application>Microsoft Macintosh PowerPoint</Application>
  <PresentationFormat>Widescreen</PresentationFormat>
  <Paragraphs>46</Paragraphs>
  <Slides>6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Office-tema</vt:lpstr>
      <vt:lpstr>FYS9429 Project Ideas</vt:lpstr>
      <vt:lpstr>Project idea 1: Brain Vessel Plaque Prediction</vt:lpstr>
      <vt:lpstr>Project idea 1: Brain Vessel Plaque Prediction</vt:lpstr>
      <vt:lpstr>Project idea 1: Brain Vessel Plaque Prediction</vt:lpstr>
      <vt:lpstr>Project idea 2: Vessel Dilation Prediction from EEG</vt:lpstr>
      <vt:lpstr>Project idea 2: Vessel Dilation Prediction from EEG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Anna Hjertvik Aasen</dc:creator>
  <cp:lastModifiedBy>Anna Hjertvik Aasen</cp:lastModifiedBy>
  <cp:revision>18</cp:revision>
  <dcterms:created xsi:type="dcterms:W3CDTF">2026-01-28T15:51:53Z</dcterms:created>
  <dcterms:modified xsi:type="dcterms:W3CDTF">2026-02-17T19:14:22Z</dcterms:modified>
</cp:coreProperties>
</file>

<file path=docProps/thumbnail.jpeg>
</file>